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5" r:id="rId4"/>
  </p:sldMasterIdLst>
  <p:notesMasterIdLst>
    <p:notesMasterId r:id="rId20"/>
  </p:notesMasterIdLst>
  <p:sldIdLst>
    <p:sldId id="269" r:id="rId5"/>
    <p:sldId id="256" r:id="rId6"/>
    <p:sldId id="257" r:id="rId7"/>
    <p:sldId id="258" r:id="rId8"/>
    <p:sldId id="271" r:id="rId9"/>
    <p:sldId id="259" r:id="rId10"/>
    <p:sldId id="260" r:id="rId11"/>
    <p:sldId id="261" r:id="rId12"/>
    <p:sldId id="263" r:id="rId13"/>
    <p:sldId id="264" r:id="rId14"/>
    <p:sldId id="265" r:id="rId15"/>
    <p:sldId id="266" r:id="rId16"/>
    <p:sldId id="267" r:id="rId17"/>
    <p:sldId id="262" r:id="rId18"/>
    <p:sldId id="270"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7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A8840B-750F-46B9-A4BD-6D5977077BCE}" type="datetimeFigureOut">
              <a:rPr lang="en-GB" smtClean="0"/>
              <a:t>06/04/2023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D440374-75A3-4189-A3BF-6593AB3466F7}" type="slidenum">
              <a:rPr lang="en-GB" smtClean="0"/>
              <a:t>‹#›</a:t>
            </a:fld>
            <a:endParaRPr lang="en-GB"/>
          </a:p>
        </p:txBody>
      </p:sp>
    </p:spTree>
    <p:extLst>
      <p:ext uri="{BB962C8B-B14F-4D97-AF65-F5344CB8AC3E}">
        <p14:creationId xmlns:p14="http://schemas.microsoft.com/office/powerpoint/2010/main" val="3940018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B3E56FF-B59B-4AAA-9723-B2CF6EF52583}" type="datetime1">
              <a:rPr lang="en-GB" smtClean="0"/>
              <a:t>06/04/2023</a:t>
            </a:fld>
            <a:endParaRPr lang="en-GB"/>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9678C7D-9260-47EB-979F-C6CEB0DE1149}" type="slidenum">
              <a:rPr lang="en-GB" smtClean="0"/>
              <a:t>‹#›</a:t>
            </a:fld>
            <a:endParaRPr lang="en-GB"/>
          </a:p>
        </p:txBody>
      </p:sp>
    </p:spTree>
    <p:extLst>
      <p:ext uri="{BB962C8B-B14F-4D97-AF65-F5344CB8AC3E}">
        <p14:creationId xmlns:p14="http://schemas.microsoft.com/office/powerpoint/2010/main" val="2255575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F8B5A9-12DB-4748-AFA7-5BD8BBB3A548}" type="datetime1">
              <a:rPr lang="en-GB" smtClean="0"/>
              <a:t>06/04/2023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558300" y="5956137"/>
            <a:ext cx="1052508" cy="365125"/>
          </a:xfrm>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4268439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E90D1DA-455B-48E0-B92B-666F92CDFB31}" type="datetime1">
              <a:rPr lang="en-GB" smtClean="0"/>
              <a:t>06/04/2023</a:t>
            </a:fld>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9678C7D-9260-47EB-979F-C6CEB0DE1149}" type="slidenum">
              <a:rPr lang="en-GB" smtClean="0"/>
              <a:t>‹#›</a:t>
            </a:fld>
            <a:endParaRPr lang="en-GB"/>
          </a:p>
        </p:txBody>
      </p:sp>
    </p:spTree>
    <p:extLst>
      <p:ext uri="{BB962C8B-B14F-4D97-AF65-F5344CB8AC3E}">
        <p14:creationId xmlns:p14="http://schemas.microsoft.com/office/powerpoint/2010/main" val="344456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6DCFD7-4AB1-42E1-A0C7-50C38BA7BFB5}" type="datetime1">
              <a:rPr lang="en-GB" smtClean="0"/>
              <a:t>06/04/2023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387742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B8665F-8F75-40EE-9111-07309BD159D1}" type="datetime1">
              <a:rPr lang="en-GB" smtClean="0"/>
              <a:t>06/04/2023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2744748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9E3C68-F812-41C2-8162-BCC574EBB377}" type="datetime1">
              <a:rPr lang="en-GB" smtClean="0"/>
              <a:t>06/04/2023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4237827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E0074-7F6D-488C-9500-178394F18AF2}" type="datetime1">
              <a:rPr lang="en-GB" smtClean="0"/>
              <a:t>06/04/2023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2620148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F37435D-7416-4CCB-B0BC-F9E894E5116D}" type="datetime1">
              <a:rPr lang="en-GB" smtClean="0"/>
              <a:t>06/04/2023</a:t>
            </a:fld>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9678C7D-9260-47EB-979F-C6CEB0DE1149}" type="slidenum">
              <a:rPr lang="en-GB" smtClean="0"/>
              <a:t>‹#›</a:t>
            </a:fld>
            <a:endParaRPr lang="en-GB"/>
          </a:p>
        </p:txBody>
      </p:sp>
    </p:spTree>
    <p:extLst>
      <p:ext uri="{BB962C8B-B14F-4D97-AF65-F5344CB8AC3E}">
        <p14:creationId xmlns:p14="http://schemas.microsoft.com/office/powerpoint/2010/main" val="4046870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0E80D3D-C14C-4977-9607-653951C72C4B}" type="datetime1">
              <a:rPr lang="en-GB" smtClean="0"/>
              <a:t>06/04/2023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1104853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CCE19F-4ABD-4CC2-A7F0-5423CD979208}" type="datetime1">
              <a:rPr lang="en-GB" smtClean="0"/>
              <a:t>06/04/2023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78C7D-9260-47EB-979F-C6CEB0DE1149}" type="slidenum">
              <a:rPr lang="en-GB" smtClean="0"/>
              <a:t>‹#›</a:t>
            </a:fld>
            <a:endParaRPr lang="en-GB"/>
          </a:p>
        </p:txBody>
      </p:sp>
    </p:spTree>
    <p:extLst>
      <p:ext uri="{BB962C8B-B14F-4D97-AF65-F5344CB8AC3E}">
        <p14:creationId xmlns:p14="http://schemas.microsoft.com/office/powerpoint/2010/main" val="3288065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61763026-320B-46AC-8BDD-EC26EF3A79B0}" type="datetime1">
              <a:rPr lang="en-GB" smtClean="0"/>
              <a:t>06/04/2023</a:t>
            </a:fld>
            <a:endParaRPr lang="en-GB"/>
          </a:p>
        </p:txBody>
      </p:sp>
      <p:sp>
        <p:nvSpPr>
          <p:cNvPr id="5" name="Footer Placeholder 4"/>
          <p:cNvSpPr>
            <a:spLocks noGrp="1"/>
          </p:cNvSpPr>
          <p:nvPr>
            <p:ph type="ftr" sz="quarter" idx="11"/>
          </p:nvPr>
        </p:nvSpPr>
        <p:spPr>
          <a:xfrm>
            <a:off x="774923" y="5951811"/>
            <a:ext cx="7896279" cy="365125"/>
          </a:xfrm>
        </p:spPr>
        <p:txBody>
          <a:bodyPr/>
          <a:lstStyle/>
          <a:p>
            <a:endParaRPr lang="en-GB"/>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9678C7D-9260-47EB-979F-C6CEB0DE1149}" type="slidenum">
              <a:rPr lang="en-GB" smtClean="0"/>
              <a:t>‹#›</a:t>
            </a:fld>
            <a:endParaRPr lang="en-GB"/>
          </a:p>
        </p:txBody>
      </p:sp>
    </p:spTree>
    <p:extLst>
      <p:ext uri="{BB962C8B-B14F-4D97-AF65-F5344CB8AC3E}">
        <p14:creationId xmlns:p14="http://schemas.microsoft.com/office/powerpoint/2010/main" val="274875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39F6618-0BCD-4E9C-8DC6-017DEB911FE4}" type="datetime1">
              <a:rPr lang="en-GB" smtClean="0"/>
              <a:t>06/04/2023</a:t>
            </a:fld>
            <a:endParaRPr lang="en-GB"/>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9678C7D-9260-47EB-979F-C6CEB0DE1149}" type="slidenum">
              <a:rPr lang="en-GB" smtClean="0"/>
              <a:t>‹#›</a:t>
            </a:fld>
            <a:endParaRPr lang="en-GB"/>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49001526"/>
      </p:ext>
    </p:extLst>
  </p:cSld>
  <p:clrMap bg1="lt1" tx1="dk1" bg2="lt2" tx2="dk2" accent1="accent1" accent2="accent2" accent3="accent3" accent4="accent4" accent5="accent5" accent6="accent6" hlink="hlink" folHlink="folHlink"/>
  <p:sldLayoutIdLst>
    <p:sldLayoutId id="2147484276" r:id="rId1"/>
    <p:sldLayoutId id="2147484277" r:id="rId2"/>
    <p:sldLayoutId id="2147484278" r:id="rId3"/>
    <p:sldLayoutId id="2147484279" r:id="rId4"/>
    <p:sldLayoutId id="2147484280" r:id="rId5"/>
    <p:sldLayoutId id="2147484281" r:id="rId6"/>
    <p:sldLayoutId id="2147484282" r:id="rId7"/>
    <p:sldLayoutId id="2147484283" r:id="rId8"/>
    <p:sldLayoutId id="2147484284" r:id="rId9"/>
    <p:sldLayoutId id="2147484285" r:id="rId10"/>
    <p:sldLayoutId id="2147484286"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3086373" y="898213"/>
            <a:ext cx="601927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English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Mrs Carol</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Pidgeon-Duncalf/Mrs Kathryn Bold</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857452" y="2295874"/>
            <a:ext cx="3257348" cy="1230261"/>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solidFill>
                <a:schemeClr val="tx1"/>
              </a:solidFill>
              <a:latin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cs typeface="Calibri" panose="020F0502020204030204" pitchFamily="34" charset="0"/>
              </a:rPr>
              <a:t>At KS2, until 2019, the improving trend in writing, over the last four years, has culminated in the percentage of our children meeting the expected standard being higher than the national average. Despite the Pandemic (and extremely low starting points) our Y6 children achieved in line with their peers, nationally, in 2022. </a:t>
            </a:r>
            <a:endParaRPr lang="en-GB" sz="10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857452" y="3520227"/>
            <a:ext cx="3257348" cy="122158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libri" panose="020F0502020204030204" pitchFamily="34" charset="0"/>
                <a:cs typeface="Calibri" panose="020F0502020204030204" pitchFamily="34" charset="0"/>
              </a:rPr>
              <a:t>At KS2, between 2016 and 2019, we have seen an improving trend in reading, grammar and spelling attainment, with results above the national average. </a:t>
            </a:r>
            <a:endParaRPr lang="en-GB" sz="12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857453" y="4750488"/>
            <a:ext cx="3327128" cy="130741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olidFill>
                  <a:schemeClr val="tx1"/>
                </a:solidFill>
                <a:latin typeface="Calibri" panose="020F0502020204030204" pitchFamily="34" charset="0"/>
                <a:cs typeface="Calibri" panose="020F0502020204030204" pitchFamily="34" charset="0"/>
              </a:rPr>
              <a:t>Between 2016 and 2019, we have seen an improving trend in the number of our EY children achieving a Good Level of Development. </a:t>
            </a:r>
            <a:endParaRPr lang="en-GB" sz="1200" dirty="0">
              <a:solidFill>
                <a:schemeClr val="tx1"/>
              </a:solidFill>
              <a:latin typeface="Calibri" panose="020F0502020204030204" pitchFamily="34" charset="0"/>
              <a:cs typeface="Calibri" panose="020F0502020204030204" pitchFamily="34" charset="0"/>
            </a:endParaRPr>
          </a:p>
        </p:txBody>
      </p:sp>
      <p:sp>
        <p:nvSpPr>
          <p:cNvPr id="18" name="6-Point Star 17"/>
          <p:cNvSpPr/>
          <p:nvPr/>
        </p:nvSpPr>
        <p:spPr>
          <a:xfrm>
            <a:off x="8062074" y="2364378"/>
            <a:ext cx="3640797" cy="4052609"/>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cs typeface="Calibri" panose="020F0502020204030204" pitchFamily="34" charset="0"/>
              </a:rPr>
              <a:t>To ensure that each and every one of our children develop, rapidly, as early readers and they achieve sound phonological awareness/ability. </a:t>
            </a:r>
          </a:p>
          <a:p>
            <a:pPr algn="ctr"/>
            <a:endParaRPr lang="en-US" sz="1200" dirty="0">
              <a:solidFill>
                <a:schemeClr val="tx1"/>
              </a:solidFill>
              <a:latin typeface="Calibri" panose="020F0502020204030204" pitchFamily="34" charset="0"/>
              <a:cs typeface="Calibri" panose="020F0502020204030204" pitchFamily="34" charset="0"/>
            </a:endParaRPr>
          </a:p>
          <a:p>
            <a:pPr algn="ctr"/>
            <a:r>
              <a:rPr lang="en-US" sz="1200" dirty="0">
                <a:solidFill>
                  <a:schemeClr val="tx1"/>
                </a:solidFill>
                <a:latin typeface="Calibri" panose="020F0502020204030204" pitchFamily="34" charset="0"/>
                <a:cs typeface="Calibri" panose="020F0502020204030204" pitchFamily="34" charset="0"/>
              </a:rPr>
              <a:t>To ensure all our children (including higher attainers) progress, rapidly, to develop their reading comprehension skills, linked to the Content Domains</a:t>
            </a:r>
            <a:endParaRPr lang="en-GB" sz="12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4296" y="3297345"/>
            <a:ext cx="1468901" cy="2470652"/>
          </a:xfrm>
          <a:prstGeom prst="rect">
            <a:avLst/>
          </a:prstGeom>
        </p:spPr>
      </p:pic>
      <p:pic>
        <p:nvPicPr>
          <p:cNvPr id="12" name="Picture 11">
            <a:extLst>
              <a:ext uri="{FF2B5EF4-FFF2-40B4-BE49-F238E27FC236}">
                <a16:creationId xmlns:a16="http://schemas.microsoft.com/office/drawing/2014/main" id="{830EE2B0-58C4-B03D-F5A1-6B772B001298}"/>
              </a:ext>
            </a:extLst>
          </p:cNvPr>
          <p:cNvPicPr>
            <a:picLocks noChangeAspect="1"/>
          </p:cNvPicPr>
          <p:nvPr/>
        </p:nvPicPr>
        <p:blipFill>
          <a:blip r:embed="rId4"/>
          <a:stretch>
            <a:fillRect/>
          </a:stretch>
        </p:blipFill>
        <p:spPr>
          <a:xfrm>
            <a:off x="6442170" y="3297345"/>
            <a:ext cx="1372584" cy="2470652"/>
          </a:xfrm>
          <a:prstGeom prst="rect">
            <a:avLst/>
          </a:prstGeom>
        </p:spPr>
      </p:pic>
    </p:spTree>
    <p:extLst>
      <p:ext uri="{BB962C8B-B14F-4D97-AF65-F5344CB8AC3E}">
        <p14:creationId xmlns:p14="http://schemas.microsoft.com/office/powerpoint/2010/main" val="3732487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pic>
        <p:nvPicPr>
          <p:cNvPr id="6" name="Picture 5"/>
          <p:cNvPicPr>
            <a:picLocks noChangeAspect="1"/>
          </p:cNvPicPr>
          <p:nvPr/>
        </p:nvPicPr>
        <p:blipFill rotWithShape="1">
          <a:blip r:embed="rId3"/>
          <a:srcRect t="13869"/>
          <a:stretch/>
        </p:blipFill>
        <p:spPr>
          <a:xfrm>
            <a:off x="4381570" y="1838684"/>
            <a:ext cx="1950617" cy="2240105"/>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3112079" y="898213"/>
            <a:ext cx="596785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Mathematics 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Miss Caroline Hooper/Mrs Laura Greenhalgh</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36437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Punched Tape 16"/>
          <p:cNvSpPr/>
          <p:nvPr/>
        </p:nvSpPr>
        <p:spPr>
          <a:xfrm>
            <a:off x="1005840" y="4756198"/>
            <a:ext cx="3108960" cy="127884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746519" y="3735917"/>
            <a:ext cx="3470408" cy="738664"/>
          </a:xfrm>
          <a:prstGeom prst="rect">
            <a:avLst/>
          </a:prstGeom>
          <a:noFill/>
        </p:spPr>
        <p:txBody>
          <a:bodyPr wrap="square" rtlCol="0">
            <a:spAutoFit/>
          </a:bodyPr>
          <a:lstStyle/>
          <a:p>
            <a:pPr algn="ctr"/>
            <a:r>
              <a:rPr lang="en-GB" sz="1400" dirty="0">
                <a:latin typeface="Calibri" panose="020F0502020204030204" pitchFamily="34" charset="0"/>
                <a:cs typeface="Calibri" panose="020F0502020204030204" pitchFamily="34" charset="0"/>
              </a:rPr>
              <a:t>We have improved our children’s mathematical fluency, </a:t>
            </a:r>
          </a:p>
          <a:p>
            <a:pPr algn="ctr"/>
            <a:r>
              <a:rPr lang="en-GB" sz="1400" dirty="0">
                <a:latin typeface="Calibri" panose="020F0502020204030204" pitchFamily="34" charset="0"/>
                <a:cs typeface="Calibri" panose="020F0502020204030204" pitchFamily="34" charset="0"/>
              </a:rPr>
              <a:t>especially times tables skills.</a:t>
            </a:r>
          </a:p>
        </p:txBody>
      </p:sp>
      <p:sp>
        <p:nvSpPr>
          <p:cNvPr id="19" name="TextBox 18"/>
          <p:cNvSpPr txBox="1"/>
          <p:nvPr/>
        </p:nvSpPr>
        <p:spPr>
          <a:xfrm>
            <a:off x="1201783" y="2530860"/>
            <a:ext cx="2468880" cy="830997"/>
          </a:xfrm>
          <a:prstGeom prst="rect">
            <a:avLst/>
          </a:prstGeom>
          <a:noFill/>
        </p:spPr>
        <p:txBody>
          <a:bodyPr wrap="square" rtlCol="0">
            <a:spAutoFit/>
          </a:bodyPr>
          <a:lstStyle/>
          <a:p>
            <a:pPr algn="ctr"/>
            <a:r>
              <a:rPr lang="en-GB" sz="1600" dirty="0">
                <a:latin typeface="Calibri" panose="020F0502020204030204" pitchFamily="34" charset="0"/>
                <a:cs typeface="Calibri" panose="020F0502020204030204" pitchFamily="34" charset="0"/>
              </a:rPr>
              <a:t>We have developed our children’s love </a:t>
            </a:r>
          </a:p>
          <a:p>
            <a:pPr algn="ctr"/>
            <a:r>
              <a:rPr lang="en-GB" sz="1600" dirty="0">
                <a:latin typeface="Calibri" panose="020F0502020204030204" pitchFamily="34" charset="0"/>
                <a:cs typeface="Calibri" panose="020F0502020204030204" pitchFamily="34" charset="0"/>
              </a:rPr>
              <a:t>of mathematics.</a:t>
            </a:r>
          </a:p>
        </p:txBody>
      </p:sp>
      <p:sp>
        <p:nvSpPr>
          <p:cNvPr id="20" name="TextBox 19"/>
          <p:cNvSpPr txBox="1"/>
          <p:nvPr/>
        </p:nvSpPr>
        <p:spPr>
          <a:xfrm>
            <a:off x="1325880" y="5027392"/>
            <a:ext cx="2468880" cy="830997"/>
          </a:xfrm>
          <a:prstGeom prst="rect">
            <a:avLst/>
          </a:prstGeom>
          <a:noFill/>
        </p:spPr>
        <p:txBody>
          <a:bodyPr wrap="square" rtlCol="0">
            <a:spAutoFit/>
          </a:bodyPr>
          <a:lstStyle/>
          <a:p>
            <a:pPr algn="ctr"/>
            <a:r>
              <a:rPr lang="en-GB" sz="1600" dirty="0">
                <a:latin typeface="Calibri" panose="020F0502020204030204" pitchFamily="34" charset="0"/>
                <a:cs typeface="Calibri" panose="020F0502020204030204" pitchFamily="34" charset="0"/>
              </a:rPr>
              <a:t>We have raised the profile of maths and attainment,  across school.</a:t>
            </a:r>
          </a:p>
        </p:txBody>
      </p:sp>
      <p:sp>
        <p:nvSpPr>
          <p:cNvPr id="18" name="6-Point Star 17"/>
          <p:cNvSpPr/>
          <p:nvPr/>
        </p:nvSpPr>
        <p:spPr>
          <a:xfrm>
            <a:off x="8290077" y="2597702"/>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8833177" y="3553097"/>
            <a:ext cx="1943100" cy="1477328"/>
          </a:xfrm>
          <a:prstGeom prst="rect">
            <a:avLst/>
          </a:prstGeom>
          <a:noFill/>
        </p:spPr>
        <p:txBody>
          <a:bodyPr wrap="square" rtlCol="0">
            <a:spAutoFit/>
          </a:bodyPr>
          <a:lstStyle/>
          <a:p>
            <a:pPr algn="ctr"/>
            <a:r>
              <a:rPr lang="en-GB" dirty="0">
                <a:latin typeface="Calibri" panose="020F0502020204030204" pitchFamily="34" charset="0"/>
                <a:cs typeface="Calibri" panose="020F0502020204030204" pitchFamily="34" charset="0"/>
              </a:rPr>
              <a:t>To ensure that more of our children become Greater Depth Mathematicians.</a:t>
            </a:r>
            <a:endParaRPr lang="en-GB" dirty="0"/>
          </a:p>
        </p:txBody>
      </p:sp>
      <p:pic>
        <p:nvPicPr>
          <p:cNvPr id="2" name="Picture 1">
            <a:extLst>
              <a:ext uri="{FF2B5EF4-FFF2-40B4-BE49-F238E27FC236}">
                <a16:creationId xmlns:a16="http://schemas.microsoft.com/office/drawing/2014/main" id="{E72EE26E-7280-CCBE-CAA9-2F07C84CCA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471092" y="3373570"/>
            <a:ext cx="1680079" cy="2240105"/>
          </a:xfrm>
          <a:prstGeom prst="rect">
            <a:avLst/>
          </a:prstGeom>
        </p:spPr>
      </p:pic>
    </p:spTree>
    <p:extLst>
      <p:ext uri="{BB962C8B-B14F-4D97-AF65-F5344CB8AC3E}">
        <p14:creationId xmlns:p14="http://schemas.microsoft.com/office/powerpoint/2010/main" val="3652584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103115" y="898213"/>
            <a:ext cx="398577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Physical Education</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 Anthony Concannon</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36437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Punched Tape 16"/>
          <p:cNvSpPr/>
          <p:nvPr/>
        </p:nvSpPr>
        <p:spPr>
          <a:xfrm>
            <a:off x="1005840" y="475619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1005841" y="3778124"/>
            <a:ext cx="3108959" cy="738664"/>
          </a:xfrm>
          <a:prstGeom prst="rect">
            <a:avLst/>
          </a:prstGeom>
          <a:noFill/>
        </p:spPr>
        <p:txBody>
          <a:bodyPr wrap="square" rtlCol="0">
            <a:spAutoFit/>
          </a:bodyPr>
          <a:lstStyle/>
          <a:p>
            <a:pPr algn="ctr"/>
            <a:r>
              <a:rPr lang="en-GB" sz="1400" dirty="0">
                <a:latin typeface="Calibri" panose="020F0502020204030204" pitchFamily="34" charset="0"/>
                <a:cs typeface="Calibri" panose="020F0502020204030204" pitchFamily="34" charset="0"/>
              </a:rPr>
              <a:t>We have enhanced our  teachers’ subject knowledge, though Continuous Professional Development. </a:t>
            </a:r>
          </a:p>
        </p:txBody>
      </p:sp>
      <p:sp>
        <p:nvSpPr>
          <p:cNvPr id="19" name="TextBox 18"/>
          <p:cNvSpPr txBox="1"/>
          <p:nvPr/>
        </p:nvSpPr>
        <p:spPr>
          <a:xfrm>
            <a:off x="962212" y="2661268"/>
            <a:ext cx="3197590" cy="738664"/>
          </a:xfrm>
          <a:prstGeom prst="rect">
            <a:avLst/>
          </a:prstGeom>
          <a:noFill/>
        </p:spPr>
        <p:txBody>
          <a:bodyPr wrap="square" rtlCol="0">
            <a:spAutoFit/>
          </a:bodyPr>
          <a:lstStyle/>
          <a:p>
            <a:pPr algn="ctr"/>
            <a:r>
              <a:rPr lang="en-GB" sz="1050" dirty="0">
                <a:latin typeface="Calibri" panose="020F0502020204030204" pitchFamily="34" charset="0"/>
                <a:cs typeface="Calibri" panose="020F0502020204030204" pitchFamily="34" charset="0"/>
              </a:rPr>
              <a:t>We have improved our progressive PE curriculum and assessment process to ensure we have a clear picture of our children’s progress and attainment, across school. </a:t>
            </a:r>
          </a:p>
        </p:txBody>
      </p:sp>
      <p:sp>
        <p:nvSpPr>
          <p:cNvPr id="20" name="TextBox 19"/>
          <p:cNvSpPr txBox="1"/>
          <p:nvPr/>
        </p:nvSpPr>
        <p:spPr>
          <a:xfrm>
            <a:off x="1201783" y="4981225"/>
            <a:ext cx="2468880" cy="738664"/>
          </a:xfrm>
          <a:prstGeom prst="rect">
            <a:avLst/>
          </a:prstGeom>
          <a:noFill/>
        </p:spPr>
        <p:txBody>
          <a:bodyPr wrap="square" rtlCol="0">
            <a:spAutoFit/>
          </a:bodyPr>
          <a:lstStyle/>
          <a:p>
            <a:pPr algn="ctr"/>
            <a:r>
              <a:rPr lang="en-GB" sz="1400" dirty="0">
                <a:latin typeface="Calibri" panose="020F0502020204030204" pitchFamily="34" charset="0"/>
                <a:cs typeface="Calibri" panose="020F0502020204030204" pitchFamily="34" charset="0"/>
              </a:rPr>
              <a:t>We have raised the levels of participation in competitive sports for our children. </a:t>
            </a:r>
          </a:p>
        </p:txBody>
      </p:sp>
      <p:sp>
        <p:nvSpPr>
          <p:cNvPr id="18" name="6-Point Star 17"/>
          <p:cNvSpPr/>
          <p:nvPr/>
        </p:nvSpPr>
        <p:spPr>
          <a:xfrm>
            <a:off x="8191499" y="2514385"/>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8834583" y="3408792"/>
            <a:ext cx="1943100" cy="1477328"/>
          </a:xfrm>
          <a:prstGeom prst="rect">
            <a:avLst/>
          </a:prstGeom>
          <a:noFill/>
        </p:spPr>
        <p:txBody>
          <a:bodyPr wrap="square" rtlCol="0">
            <a:spAutoFit/>
          </a:bodyPr>
          <a:lstStyle/>
          <a:p>
            <a:pPr algn="ctr"/>
            <a:r>
              <a:rPr lang="en-GB" dirty="0">
                <a:latin typeface="Calibri" panose="020F0502020204030204" pitchFamily="34" charset="0"/>
                <a:cs typeface="Calibri" panose="020F0502020204030204" pitchFamily="34" charset="0"/>
              </a:rPr>
              <a:t>To ensure that our PE Curriculum is progressive, from N2 to Y6.</a:t>
            </a:r>
          </a:p>
          <a:p>
            <a:endParaRPr lang="en-GB" dirty="0"/>
          </a:p>
        </p:txBody>
      </p:sp>
      <p:pic>
        <p:nvPicPr>
          <p:cNvPr id="2" name="Picture 1">
            <a:extLst>
              <a:ext uri="{FF2B5EF4-FFF2-40B4-BE49-F238E27FC236}">
                <a16:creationId xmlns:a16="http://schemas.microsoft.com/office/drawing/2014/main" id="{88ADD95C-C42A-972C-4E65-29EDA418379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950" b="26454"/>
          <a:stretch/>
        </p:blipFill>
        <p:spPr>
          <a:xfrm>
            <a:off x="4531553" y="2364378"/>
            <a:ext cx="3338404" cy="2734515"/>
          </a:xfrm>
          <a:prstGeom prst="rect">
            <a:avLst/>
          </a:prstGeom>
        </p:spPr>
      </p:pic>
    </p:spTree>
    <p:extLst>
      <p:ext uri="{BB962C8B-B14F-4D97-AF65-F5344CB8AC3E}">
        <p14:creationId xmlns:p14="http://schemas.microsoft.com/office/powerpoint/2010/main" val="840275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411340" y="898213"/>
            <a:ext cx="33693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Geography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Jonathon </a:t>
            </a:r>
            <a:r>
              <a:rPr kumimoji="0" lang="en-GB" altLang="en-US" sz="1800" b="1" i="0" u="sng" strike="noStrike" cap="none" normalizeH="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Alty</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714500" y="1823272"/>
            <a:ext cx="9365445"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36437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100" dirty="0">
                <a:solidFill>
                  <a:prstClr val="black"/>
                </a:solidFill>
                <a:latin typeface="Calibri" panose="020F0502020204030204" pitchFamily="34" charset="0"/>
              </a:rPr>
              <a:t>We have improved our children’s map work skills -</a:t>
            </a:r>
            <a:r>
              <a:rPr lang="en-US" sz="1100" u="none" strike="noStrike" dirty="0">
                <a:solidFill>
                  <a:schemeClr val="tx1"/>
                </a:solidFill>
                <a:effectLst/>
                <a:latin typeface="Calibri" panose="020F0502020204030204" pitchFamily="34" charset="0"/>
              </a:rPr>
              <a:t> including using digital maps and scales to follow routes. Our children are better at </a:t>
            </a:r>
            <a:r>
              <a:rPr lang="en-US" sz="1100" u="none" strike="noStrike" dirty="0" err="1">
                <a:solidFill>
                  <a:schemeClr val="tx1"/>
                </a:solidFill>
                <a:effectLst/>
                <a:latin typeface="Calibri" panose="020F0502020204030204" pitchFamily="34" charset="0"/>
              </a:rPr>
              <a:t>recognising</a:t>
            </a:r>
            <a:r>
              <a:rPr lang="en-US" sz="1100" u="none" strike="noStrike" dirty="0">
                <a:solidFill>
                  <a:schemeClr val="tx1"/>
                </a:solidFill>
                <a:effectLst/>
                <a:latin typeface="Calibri" panose="020F0502020204030204" pitchFamily="34" charset="0"/>
              </a:rPr>
              <a:t> a range of physical and human features. </a:t>
            </a:r>
            <a:endParaRPr lang="en-GB" sz="1100" dirty="0">
              <a:solidFill>
                <a:prstClr val="black"/>
              </a:solidFill>
            </a:endParaRPr>
          </a:p>
        </p:txBody>
      </p:sp>
      <p:sp>
        <p:nvSpPr>
          <p:cNvPr id="12" name="TextBox 11"/>
          <p:cNvSpPr txBox="1"/>
          <p:nvPr/>
        </p:nvSpPr>
        <p:spPr>
          <a:xfrm>
            <a:off x="1296136" y="3778124"/>
            <a:ext cx="2468880" cy="784830"/>
          </a:xfrm>
          <a:prstGeom prst="rect">
            <a:avLst/>
          </a:prstGeom>
          <a:noFill/>
        </p:spPr>
        <p:txBody>
          <a:bodyPr wrap="square" rtlCol="0">
            <a:spAutoFit/>
          </a:bodyPr>
          <a:lstStyle/>
          <a:p>
            <a:pPr algn="ctr"/>
            <a:r>
              <a:rPr lang="en-US" sz="900" dirty="0">
                <a:latin typeface="Calibri" panose="020F0502020204030204" pitchFamily="34" charset="0"/>
              </a:rPr>
              <a:t>We have improved the quality of our geography curriculum to ensure our children build on prior learning, can do more and remember more, retain essential knowledge and skills, ready for KS3 and beyond. </a:t>
            </a:r>
            <a:endParaRPr lang="en-GB" sz="900" dirty="0"/>
          </a:p>
        </p:txBody>
      </p:sp>
      <p:sp>
        <p:nvSpPr>
          <p:cNvPr id="19" name="TextBox 18"/>
          <p:cNvSpPr txBox="1"/>
          <p:nvPr/>
        </p:nvSpPr>
        <p:spPr>
          <a:xfrm>
            <a:off x="1005840" y="2589405"/>
            <a:ext cx="3020060" cy="738664"/>
          </a:xfrm>
          <a:prstGeom prst="rect">
            <a:avLst/>
          </a:prstGeom>
          <a:noFill/>
        </p:spPr>
        <p:txBody>
          <a:bodyPr wrap="square" rtlCol="0">
            <a:spAutoFit/>
          </a:bodyPr>
          <a:lstStyle/>
          <a:p>
            <a:pPr algn="ctr"/>
            <a:r>
              <a:rPr lang="en-US" sz="1400" dirty="0">
                <a:latin typeface="Calibri" panose="020F0502020204030204" pitchFamily="34" charset="0"/>
              </a:rPr>
              <a:t>We have a clear, bespoke Intent statement, which underpins our progressive, geography curriculum.</a:t>
            </a:r>
            <a:endParaRPr lang="en-GB" sz="1400" dirty="0"/>
          </a:p>
        </p:txBody>
      </p:sp>
      <p:sp>
        <p:nvSpPr>
          <p:cNvPr id="18" name="6-Point Star 17"/>
          <p:cNvSpPr/>
          <p:nvPr/>
        </p:nvSpPr>
        <p:spPr>
          <a:xfrm>
            <a:off x="8191501" y="2448284"/>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8834585" y="3429000"/>
            <a:ext cx="1943100" cy="1384995"/>
          </a:xfrm>
          <a:prstGeom prst="rect">
            <a:avLst/>
          </a:prstGeom>
          <a:noFill/>
        </p:spPr>
        <p:txBody>
          <a:bodyPr wrap="square" rtlCol="0">
            <a:spAutoFit/>
          </a:bodyPr>
          <a:lstStyle/>
          <a:p>
            <a:pPr algn="ctr"/>
            <a:r>
              <a:rPr lang="en-US" sz="1400" dirty="0"/>
              <a:t>To offer our children an even greater range of fieldwork opportunities and to ensure progression, from N2 to Y6. </a:t>
            </a:r>
            <a:endParaRPr lang="en-GB" sz="1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4100" y="1941737"/>
            <a:ext cx="2647881" cy="3530508"/>
          </a:xfrm>
          <a:prstGeom prst="rect">
            <a:avLst/>
          </a:prstGeom>
        </p:spPr>
      </p:pic>
    </p:spTree>
    <p:extLst>
      <p:ext uri="{BB962C8B-B14F-4D97-AF65-F5344CB8AC3E}">
        <p14:creationId xmlns:p14="http://schemas.microsoft.com/office/powerpoint/2010/main" val="64446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408904" y="898213"/>
            <a:ext cx="33741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History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a:t>
            </a:r>
            <a:r>
              <a:rPr lang="en-GB" altLang="en-US" b="1" u="sng" baseline="0" dirty="0">
                <a:latin typeface="Calibri" panose="020F0502020204030204" pitchFamily="34" charset="0"/>
                <a:ea typeface="Calibri" panose="020F0502020204030204" pitchFamily="34" charset="0"/>
                <a:cs typeface="Calibri" panose="020F0502020204030204" pitchFamily="34" charset="0"/>
              </a:rPr>
              <a:t>s Kathryn Bold</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714500" y="1823272"/>
            <a:ext cx="9365445"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36437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100" dirty="0">
                <a:solidFill>
                  <a:prstClr val="black"/>
                </a:solidFill>
              </a:rPr>
              <a:t>Our children thoroughly love their history learning and are self-motivated learners. </a:t>
            </a:r>
          </a:p>
        </p:txBody>
      </p:sp>
      <p:sp>
        <p:nvSpPr>
          <p:cNvPr id="12" name="TextBox 11"/>
          <p:cNvSpPr txBox="1"/>
          <p:nvPr/>
        </p:nvSpPr>
        <p:spPr>
          <a:xfrm>
            <a:off x="1296136" y="3778124"/>
            <a:ext cx="2468880" cy="784830"/>
          </a:xfrm>
          <a:prstGeom prst="rect">
            <a:avLst/>
          </a:prstGeom>
          <a:noFill/>
        </p:spPr>
        <p:txBody>
          <a:bodyPr wrap="square" rtlCol="0">
            <a:spAutoFit/>
          </a:bodyPr>
          <a:lstStyle/>
          <a:p>
            <a:pPr algn="ctr"/>
            <a:r>
              <a:rPr lang="en-US" sz="900" dirty="0">
                <a:latin typeface="Calibri" panose="020F0502020204030204" pitchFamily="34" charset="0"/>
              </a:rPr>
              <a:t>We have improved the quality of our curriculum to ensure our children build on prior learning, can do more and remember more, retain essential knowledge and skills, ready for KS3 and beyond. </a:t>
            </a:r>
            <a:endParaRPr lang="en-GB" sz="900" dirty="0"/>
          </a:p>
        </p:txBody>
      </p:sp>
      <p:sp>
        <p:nvSpPr>
          <p:cNvPr id="19" name="TextBox 18"/>
          <p:cNvSpPr txBox="1"/>
          <p:nvPr/>
        </p:nvSpPr>
        <p:spPr>
          <a:xfrm>
            <a:off x="1005840" y="2589405"/>
            <a:ext cx="3020060" cy="738664"/>
          </a:xfrm>
          <a:prstGeom prst="rect">
            <a:avLst/>
          </a:prstGeom>
          <a:noFill/>
        </p:spPr>
        <p:txBody>
          <a:bodyPr wrap="square" rtlCol="0">
            <a:spAutoFit/>
          </a:bodyPr>
          <a:lstStyle/>
          <a:p>
            <a:pPr algn="ctr"/>
            <a:r>
              <a:rPr lang="en-US" sz="1400" dirty="0">
                <a:latin typeface="Calibri" panose="020F0502020204030204" pitchFamily="34" charset="0"/>
              </a:rPr>
              <a:t>We have a clear, bespoke Intent statement, which underpins our progressive, history curriculum.</a:t>
            </a:r>
            <a:endParaRPr lang="en-GB" sz="1400" dirty="0"/>
          </a:p>
        </p:txBody>
      </p:sp>
      <p:sp>
        <p:nvSpPr>
          <p:cNvPr id="18" name="6-Point Star 17"/>
          <p:cNvSpPr/>
          <p:nvPr/>
        </p:nvSpPr>
        <p:spPr>
          <a:xfrm>
            <a:off x="8191501" y="2448284"/>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8834585" y="3641280"/>
            <a:ext cx="1943100" cy="954107"/>
          </a:xfrm>
          <a:prstGeom prst="rect">
            <a:avLst/>
          </a:prstGeom>
          <a:noFill/>
        </p:spPr>
        <p:txBody>
          <a:bodyPr wrap="square" rtlCol="0">
            <a:spAutoFit/>
          </a:bodyPr>
          <a:lstStyle/>
          <a:p>
            <a:pPr algn="ctr"/>
            <a:r>
              <a:rPr lang="en-US" sz="1400" dirty="0"/>
              <a:t>To ensure that our history curriculum is progressive, from Nursery 2 to Y6. </a:t>
            </a:r>
            <a:endParaRPr lang="en-GB" sz="1400" dirty="0"/>
          </a:p>
        </p:txBody>
      </p:sp>
      <p:pic>
        <p:nvPicPr>
          <p:cNvPr id="3" name="Picture 2">
            <a:extLst>
              <a:ext uri="{FF2B5EF4-FFF2-40B4-BE49-F238E27FC236}">
                <a16:creationId xmlns:a16="http://schemas.microsoft.com/office/drawing/2014/main" id="{6F9D4685-645A-E474-EF4C-DCE3FD259E33}"/>
              </a:ext>
            </a:extLst>
          </p:cNvPr>
          <p:cNvPicPr>
            <a:picLocks noChangeAspect="1"/>
          </p:cNvPicPr>
          <p:nvPr/>
        </p:nvPicPr>
        <p:blipFill>
          <a:blip r:embed="rId3"/>
          <a:stretch>
            <a:fillRect/>
          </a:stretch>
        </p:blipFill>
        <p:spPr>
          <a:xfrm>
            <a:off x="5409708" y="2389460"/>
            <a:ext cx="1372584" cy="2470652"/>
          </a:xfrm>
          <a:prstGeom prst="rect">
            <a:avLst/>
          </a:prstGeom>
        </p:spPr>
      </p:pic>
    </p:spTree>
    <p:extLst>
      <p:ext uri="{BB962C8B-B14F-4D97-AF65-F5344CB8AC3E}">
        <p14:creationId xmlns:p14="http://schemas.microsoft.com/office/powerpoint/2010/main" val="145763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372774" y="898213"/>
            <a:ext cx="344645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French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Miss</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Megan Lewis</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36437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300" dirty="0">
                <a:solidFill>
                  <a:prstClr val="black"/>
                </a:solidFill>
                <a:latin typeface="Calibri" panose="020F0502020204030204" pitchFamily="34" charset="0"/>
              </a:rPr>
              <a:t>We celebrate the culture of France and  other cultures of our children  in school.</a:t>
            </a:r>
            <a:endParaRPr lang="en-GB" sz="1400" dirty="0">
              <a:solidFill>
                <a:prstClr val="black"/>
              </a:solidFill>
            </a:endParaRPr>
          </a:p>
        </p:txBody>
      </p:sp>
      <p:sp>
        <p:nvSpPr>
          <p:cNvPr id="12" name="TextBox 11"/>
          <p:cNvSpPr txBox="1"/>
          <p:nvPr/>
        </p:nvSpPr>
        <p:spPr>
          <a:xfrm>
            <a:off x="1325880" y="3824291"/>
            <a:ext cx="2468880" cy="707886"/>
          </a:xfrm>
          <a:prstGeom prst="rect">
            <a:avLst/>
          </a:prstGeom>
          <a:noFill/>
        </p:spPr>
        <p:txBody>
          <a:bodyPr wrap="square" rtlCol="0">
            <a:spAutoFit/>
          </a:bodyPr>
          <a:lstStyle/>
          <a:p>
            <a:pPr algn="ctr"/>
            <a:r>
              <a:rPr lang="en-US" sz="1000" dirty="0">
                <a:latin typeface="Calibri" panose="020F0502020204030204" pitchFamily="34" charset="0"/>
              </a:rPr>
              <a:t>We have developed a progressive and supportive curriculum, for our non-specialist French teachers, with built in Continuous Professional Development. </a:t>
            </a:r>
            <a:endParaRPr lang="en-GB" sz="1000" dirty="0"/>
          </a:p>
        </p:txBody>
      </p:sp>
      <p:sp>
        <p:nvSpPr>
          <p:cNvPr id="19" name="TextBox 18"/>
          <p:cNvSpPr txBox="1"/>
          <p:nvPr/>
        </p:nvSpPr>
        <p:spPr>
          <a:xfrm>
            <a:off x="1005839" y="2689937"/>
            <a:ext cx="3020060" cy="523220"/>
          </a:xfrm>
          <a:prstGeom prst="rect">
            <a:avLst/>
          </a:prstGeom>
          <a:noFill/>
        </p:spPr>
        <p:txBody>
          <a:bodyPr wrap="square" rtlCol="0">
            <a:spAutoFit/>
          </a:bodyPr>
          <a:lstStyle/>
          <a:p>
            <a:pPr algn="ctr"/>
            <a:r>
              <a:rPr lang="en-GB" sz="1400" dirty="0"/>
              <a:t>Our children are more confident French speakers.</a:t>
            </a:r>
          </a:p>
        </p:txBody>
      </p:sp>
      <p:sp>
        <p:nvSpPr>
          <p:cNvPr id="18" name="6-Point Star 17"/>
          <p:cNvSpPr/>
          <p:nvPr/>
        </p:nvSpPr>
        <p:spPr>
          <a:xfrm>
            <a:off x="8191499" y="2477406"/>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8717745" y="3485736"/>
            <a:ext cx="1943100" cy="1569660"/>
          </a:xfrm>
          <a:prstGeom prst="rect">
            <a:avLst/>
          </a:prstGeom>
          <a:noFill/>
        </p:spPr>
        <p:txBody>
          <a:bodyPr wrap="square" rtlCol="0">
            <a:spAutoFit/>
          </a:bodyPr>
          <a:lstStyle/>
          <a:p>
            <a:pPr algn="ctr"/>
            <a:r>
              <a:rPr lang="en-US" sz="1200" dirty="0"/>
              <a:t>To ensure that each and every one of our children leaves us knowing more and able to do more, ready for KS3 and beyond (with essential knowledge and skills retained in their long-term memory). </a:t>
            </a:r>
            <a:endParaRPr lang="en-GB" sz="1200" dirty="0"/>
          </a:p>
        </p:txBody>
      </p:sp>
      <p:pic>
        <p:nvPicPr>
          <p:cNvPr id="3" name="Picture 2">
            <a:extLst>
              <a:ext uri="{FF2B5EF4-FFF2-40B4-BE49-F238E27FC236}">
                <a16:creationId xmlns:a16="http://schemas.microsoft.com/office/drawing/2014/main" id="{AFFE021A-818D-9F00-106B-11E424F72B4B}"/>
              </a:ext>
            </a:extLst>
          </p:cNvPr>
          <p:cNvPicPr>
            <a:picLocks noChangeAspect="1"/>
          </p:cNvPicPr>
          <p:nvPr/>
        </p:nvPicPr>
        <p:blipFill rotWithShape="1">
          <a:blip r:embed="rId3"/>
          <a:srcRect l="13534" t="6381" r="15267"/>
          <a:stretch/>
        </p:blipFill>
        <p:spPr>
          <a:xfrm>
            <a:off x="4812140" y="1984581"/>
            <a:ext cx="2821578" cy="3422468"/>
          </a:xfrm>
          <a:prstGeom prst="rect">
            <a:avLst/>
          </a:prstGeom>
        </p:spPr>
      </p:pic>
    </p:spTree>
    <p:extLst>
      <p:ext uri="{BB962C8B-B14F-4D97-AF65-F5344CB8AC3E}">
        <p14:creationId xmlns:p14="http://schemas.microsoft.com/office/powerpoint/2010/main" val="3934474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372774" y="898213"/>
            <a:ext cx="344645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Phonics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Miss</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Megan Lewis</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364378"/>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cs typeface="Calibri" panose="020F0502020204030204" pitchFamily="34" charset="0"/>
              </a:rPr>
              <a:t>We deliver daily, high-quality, </a:t>
            </a:r>
            <a:r>
              <a:rPr lang="en-US" sz="1200" dirty="0" err="1">
                <a:solidFill>
                  <a:schemeClr val="tx1"/>
                </a:solidFill>
                <a:latin typeface="Calibri" panose="020F0502020204030204" pitchFamily="34" charset="0"/>
                <a:cs typeface="Calibri" panose="020F0502020204030204" pitchFamily="34" charset="0"/>
              </a:rPr>
              <a:t>systemtatic</a:t>
            </a:r>
            <a:r>
              <a:rPr lang="en-US" sz="1200" dirty="0">
                <a:solidFill>
                  <a:schemeClr val="tx1"/>
                </a:solidFill>
                <a:latin typeface="Calibri" panose="020F0502020204030204" pitchFamily="34" charset="0"/>
                <a:cs typeface="Calibri" panose="020F0502020204030204" pitchFamily="34" charset="0"/>
              </a:rPr>
              <a:t> phonics teaching, to ensure our children develop, rapidly, as early readers.</a:t>
            </a:r>
            <a:endParaRPr lang="en-GB" sz="12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Our staff are expertly trained, in phonics, which enables our children to progress so well.</a:t>
            </a:r>
            <a:endParaRPr lang="en-GB" sz="14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black"/>
                </a:solidFill>
                <a:latin typeface="Calibri" panose="020F0502020204030204" pitchFamily="34" charset="0"/>
                <a:cs typeface="Calibri" panose="020F0502020204030204" pitchFamily="34" charset="0"/>
              </a:rPr>
              <a:t>We involve our families as partners in their child’s phonics learning. </a:t>
            </a:r>
            <a:endParaRPr lang="en-GB" sz="1400" dirty="0">
              <a:solidFill>
                <a:prstClr val="black"/>
              </a:solidFill>
              <a:latin typeface="Calibri" panose="020F0502020204030204" pitchFamily="34" charset="0"/>
              <a:cs typeface="Calibri" panose="020F0502020204030204" pitchFamily="34" charset="0"/>
            </a:endParaRPr>
          </a:p>
        </p:txBody>
      </p:sp>
      <p:sp>
        <p:nvSpPr>
          <p:cNvPr id="18" name="6-Point Star 17"/>
          <p:cNvSpPr/>
          <p:nvPr/>
        </p:nvSpPr>
        <p:spPr>
          <a:xfrm>
            <a:off x="8191500" y="2542015"/>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To ensure that our children continue to make rapid progress, develop their phonological awareness and early reading skills.</a:t>
            </a:r>
            <a:endParaRPr lang="en-GB" sz="14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4712680" y="2071123"/>
            <a:ext cx="2950720" cy="3407959"/>
          </a:xfrm>
          <a:prstGeom prst="rect">
            <a:avLst/>
          </a:prstGeom>
        </p:spPr>
      </p:pic>
    </p:spTree>
    <p:extLst>
      <p:ext uri="{BB962C8B-B14F-4D97-AF65-F5344CB8AC3E}">
        <p14:creationId xmlns:p14="http://schemas.microsoft.com/office/powerpoint/2010/main" val="261842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432376" y="898213"/>
            <a:ext cx="33272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PSHE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Miss</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Laura Tuner</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58285" y="2295874"/>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We have designed a child-friendly, well rounded, bespoke PSHE curriculum.</a:t>
            </a:r>
            <a:endParaRPr lang="en-GB" sz="14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Our curriculum has clear progression, throughout the year groups, and builds on our children’s prior learning.</a:t>
            </a:r>
            <a:endParaRPr lang="en-GB" sz="14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black"/>
                </a:solidFill>
                <a:latin typeface="Calibri" panose="020F0502020204030204" pitchFamily="34" charset="0"/>
                <a:cs typeface="Calibri" panose="020F0502020204030204" pitchFamily="34" charset="0"/>
              </a:rPr>
              <a:t>Money management  and enterprise topics allow our children to develop their understanding of budgeting and careers.</a:t>
            </a:r>
            <a:endParaRPr lang="en-GB" sz="1400" dirty="0">
              <a:solidFill>
                <a:prstClr val="black"/>
              </a:solidFill>
              <a:latin typeface="Calibri" panose="020F0502020204030204" pitchFamily="34" charset="0"/>
              <a:cs typeface="Calibri" panose="020F0502020204030204" pitchFamily="34" charset="0"/>
            </a:endParaRPr>
          </a:p>
        </p:txBody>
      </p:sp>
      <p:sp>
        <p:nvSpPr>
          <p:cNvPr id="18" name="6-Point Star 17"/>
          <p:cNvSpPr/>
          <p:nvPr/>
        </p:nvSpPr>
        <p:spPr>
          <a:xfrm>
            <a:off x="8159602" y="2477406"/>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To continue to improve our assessment techniques for PSHE.</a:t>
            </a:r>
            <a:endParaRPr lang="en-GB" sz="14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1192" y="2149857"/>
            <a:ext cx="2614588" cy="3486117"/>
          </a:xfrm>
          <a:prstGeom prst="rect">
            <a:avLst/>
          </a:prstGeom>
        </p:spPr>
      </p:pic>
    </p:spTree>
    <p:extLst>
      <p:ext uri="{BB962C8B-B14F-4D97-AF65-F5344CB8AC3E}">
        <p14:creationId xmlns:p14="http://schemas.microsoft.com/office/powerpoint/2010/main" val="2692553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434492" y="898213"/>
            <a:ext cx="33230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Computing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Mrs</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Maria </a:t>
            </a:r>
            <a:r>
              <a:rPr kumimoji="0" lang="en-GB" altLang="en-US" sz="1800" b="1" i="0" u="sng" strike="noStrike" cap="none" normalizeH="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Temel</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58285" y="2295874"/>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Staff feel well trained and confident in delivering the computing curriculum for our children. </a:t>
            </a:r>
          </a:p>
          <a:p>
            <a:pPr algn="ctr"/>
            <a:endParaRPr lang="en-GB" sz="14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Our curriculum is geared to giving our children a vast array of exciting and memorable experiences, to ensure sticky learning of essential knowledge and skills. </a:t>
            </a:r>
          </a:p>
          <a:p>
            <a:pPr algn="ctr"/>
            <a:endParaRPr lang="en-GB" sz="16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alibri" panose="020F0502020204030204" pitchFamily="34" charset="0"/>
              <a:cs typeface="Calibri" panose="020F0502020204030204" pitchFamily="34" charset="0"/>
            </a:endParaRPr>
          </a:p>
          <a:p>
            <a:r>
              <a:rPr lang="en-US" sz="1400" dirty="0">
                <a:solidFill>
                  <a:schemeClr val="tx1"/>
                </a:solidFill>
                <a:latin typeface="Calibri" panose="020F0502020204030204" pitchFamily="34" charset="0"/>
                <a:cs typeface="Calibri" panose="020F0502020204030204" pitchFamily="34" charset="0"/>
              </a:rPr>
              <a:t>Our children thoroughly enjoy their computing lessons and are self-motivated learners. </a:t>
            </a:r>
          </a:p>
          <a:p>
            <a:pPr lvl="0" algn="ctr"/>
            <a:endParaRPr lang="en-GB" sz="1400" dirty="0">
              <a:solidFill>
                <a:prstClr val="black"/>
              </a:solidFill>
              <a:latin typeface="Calibri" panose="020F0502020204030204" pitchFamily="34" charset="0"/>
              <a:cs typeface="Calibri" panose="020F0502020204030204" pitchFamily="34" charset="0"/>
            </a:endParaRPr>
          </a:p>
        </p:txBody>
      </p:sp>
      <p:sp>
        <p:nvSpPr>
          <p:cNvPr id="18" name="6-Point Star 17"/>
          <p:cNvSpPr/>
          <p:nvPr/>
        </p:nvSpPr>
        <p:spPr>
          <a:xfrm>
            <a:off x="8191500" y="2477406"/>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cs typeface="Calibri" panose="020F0502020204030204" pitchFamily="34" charset="0"/>
              </a:rPr>
              <a:t>To continue to raise our children’s aspirations about their future prospects in STEM subjects.</a:t>
            </a:r>
          </a:p>
          <a:p>
            <a:pPr algn="ctr"/>
            <a:endParaRPr lang="en-GB"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0034" y="1907178"/>
            <a:ext cx="2478677" cy="3304903"/>
          </a:xfrm>
          <a:prstGeom prst="rect">
            <a:avLst/>
          </a:prstGeom>
        </p:spPr>
      </p:pic>
    </p:spTree>
    <p:extLst>
      <p:ext uri="{BB962C8B-B14F-4D97-AF65-F5344CB8AC3E}">
        <p14:creationId xmlns:p14="http://schemas.microsoft.com/office/powerpoint/2010/main" val="14938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327670" y="898213"/>
            <a:ext cx="35366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Art and Design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Miss Melissa Burke</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58285" y="2295874"/>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Calibri" panose="020F0502020204030204" pitchFamily="34" charset="0"/>
                <a:cs typeface="Calibri" panose="020F0502020204030204" pitchFamily="34" charset="0"/>
              </a:rPr>
              <a:t>Our curriculum ensures a continuous progression of art skills and incorporates Continuous Professional Development opportunities for our non-specialist staff. </a:t>
            </a:r>
            <a:endParaRPr lang="en-GB" sz="10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alibri" panose="020F0502020204030204" pitchFamily="34" charset="0"/>
                <a:cs typeface="Calibri" panose="020F0502020204030204" pitchFamily="34" charset="0"/>
              </a:rPr>
              <a:t>Our children use a wide range of media, materials and techniques to express themselves.</a:t>
            </a:r>
            <a:endParaRPr lang="en-GB" sz="14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400" dirty="0">
              <a:solidFill>
                <a:schemeClr val="tx1"/>
              </a:solidFill>
              <a:latin typeface="Calibri" panose="020F0502020204030204" pitchFamily="34" charset="0"/>
              <a:cs typeface="Calibri" panose="020F0502020204030204" pitchFamily="34" charset="0"/>
            </a:endParaRPr>
          </a:p>
          <a:p>
            <a:pPr lvl="0"/>
            <a:r>
              <a:rPr lang="en-US" sz="1400" dirty="0">
                <a:solidFill>
                  <a:schemeClr val="tx1"/>
                </a:solidFill>
                <a:latin typeface="Calibri" panose="020F0502020204030204" pitchFamily="34" charset="0"/>
                <a:cs typeface="Calibri" panose="020F0502020204030204" pitchFamily="34" charset="0"/>
              </a:rPr>
              <a:t>Our influences in Art come from a diverse number of Artists from different backgrounds. </a:t>
            </a:r>
            <a:endParaRPr lang="en-GB" sz="1400" dirty="0">
              <a:solidFill>
                <a:schemeClr val="tx1"/>
              </a:solidFill>
              <a:latin typeface="Calibri" panose="020F0502020204030204" pitchFamily="34" charset="0"/>
              <a:cs typeface="Calibri" panose="020F0502020204030204" pitchFamily="34" charset="0"/>
            </a:endParaRPr>
          </a:p>
        </p:txBody>
      </p:sp>
      <p:sp>
        <p:nvSpPr>
          <p:cNvPr id="18" name="6-Point Star 17"/>
          <p:cNvSpPr/>
          <p:nvPr/>
        </p:nvSpPr>
        <p:spPr>
          <a:xfrm>
            <a:off x="8209508" y="2477406"/>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To ensure that our Art curriculum is progressive from N2 to Year 6. </a:t>
            </a:r>
            <a:endParaRPr lang="en-GB" sz="14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0720" t="23238" r="9788" b="7620"/>
          <a:stretch/>
        </p:blipFill>
        <p:spPr>
          <a:xfrm>
            <a:off x="4611189" y="1957600"/>
            <a:ext cx="3171710" cy="3678373"/>
          </a:xfrm>
          <a:prstGeom prst="rect">
            <a:avLst/>
          </a:prstGeom>
        </p:spPr>
      </p:pic>
    </p:spTree>
    <p:extLst>
      <p:ext uri="{BB962C8B-B14F-4D97-AF65-F5344CB8AC3E}">
        <p14:creationId xmlns:p14="http://schemas.microsoft.com/office/powerpoint/2010/main" val="389825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3993286" y="898213"/>
            <a:ext cx="420544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Design and Technology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Mrs Karen Williams</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1005840" y="2151825"/>
            <a:ext cx="3108960" cy="1298765"/>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cs typeface="Calibri" panose="020F0502020204030204" pitchFamily="34" charset="0"/>
              </a:rPr>
              <a:t>We have made links with Deans Trust Rose Bridge to deliver enrichment activities to support  our Year 5 and 6 children. </a:t>
            </a:r>
          </a:p>
          <a:p>
            <a:pPr algn="ctr"/>
            <a:r>
              <a:rPr lang="en-US" sz="1200" dirty="0">
                <a:solidFill>
                  <a:srgbClr val="FF0000"/>
                </a:solidFill>
              </a:rPr>
              <a:t> </a:t>
            </a:r>
            <a:endParaRPr lang="en-GB" sz="1200" dirty="0">
              <a:solidFill>
                <a:srgbClr val="FF0000"/>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39" y="3468573"/>
            <a:ext cx="3108961" cy="1273244"/>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cs typeface="Calibri" panose="020F0502020204030204" pitchFamily="34" charset="0"/>
              </a:rPr>
              <a:t>We have developed our in-house, after school Cooking Club to explore healthy eating, hygiene, safe food preparation and various cooking techniques.</a:t>
            </a:r>
            <a:endParaRPr lang="en-GB" sz="12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200" dirty="0">
                <a:solidFill>
                  <a:prstClr val="black"/>
                </a:solidFill>
                <a:latin typeface="Calibri" panose="020F0502020204030204" pitchFamily="34" charset="0"/>
                <a:cs typeface="Calibri" panose="020F0502020204030204" pitchFamily="34" charset="0"/>
              </a:rPr>
              <a:t>We have progressive, engaging and purposeful activities, with resources to support practical 'sticky knowledge' learning.</a:t>
            </a:r>
            <a:endParaRPr lang="en-GB" sz="1200" dirty="0">
              <a:solidFill>
                <a:prstClr val="black"/>
              </a:solidFill>
              <a:latin typeface="Calibri" panose="020F0502020204030204" pitchFamily="34" charset="0"/>
              <a:cs typeface="Calibri" panose="020F0502020204030204" pitchFamily="34" charset="0"/>
            </a:endParaRPr>
          </a:p>
        </p:txBody>
      </p:sp>
      <p:sp>
        <p:nvSpPr>
          <p:cNvPr id="18" name="6-Point Star 17"/>
          <p:cNvSpPr/>
          <p:nvPr/>
        </p:nvSpPr>
        <p:spPr>
          <a:xfrm>
            <a:off x="8198733" y="2597702"/>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To ensure that outcomes in DT are always high quality and our DT Curriculum is progressive from N2 to Y6. </a:t>
            </a:r>
            <a:endParaRPr lang="en-GB" sz="14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1223" y="2032000"/>
            <a:ext cx="2899831" cy="3866442"/>
          </a:xfrm>
          <a:prstGeom prst="rect">
            <a:avLst/>
          </a:prstGeom>
        </p:spPr>
      </p:pic>
    </p:spTree>
    <p:extLst>
      <p:ext uri="{BB962C8B-B14F-4D97-AF65-F5344CB8AC3E}">
        <p14:creationId xmlns:p14="http://schemas.microsoft.com/office/powerpoint/2010/main" val="2552939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103124" y="898213"/>
            <a:ext cx="398577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Religious Education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 Anthony </a:t>
            </a:r>
            <a:r>
              <a:rPr kumimoji="0" lang="en-GB" altLang="en-US" sz="1800" b="1" i="0" u="sng"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Concannon</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64" y="1824559"/>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26008" y="2272661"/>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endParaRPr>
          </a:p>
          <a:p>
            <a:r>
              <a:rPr lang="en-US" sz="1000" dirty="0">
                <a:solidFill>
                  <a:schemeClr val="tx1"/>
                </a:solidFill>
              </a:rPr>
              <a:t>We have adapted the Wigan Schools Agreed Syllabus to ensure that we have an appropriate balance between exploring Christian beliefs and other faiths.  We have ensured that it is bespoke and there is clear progression from N2 to Y6. </a:t>
            </a:r>
            <a:endParaRPr lang="en-GB" sz="10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994164" y="3508073"/>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1"/>
                </a:solidFill>
                <a:latin typeface="Calibri" panose="020F0502020204030204" pitchFamily="34" charset="0"/>
                <a:cs typeface="Calibri" panose="020F0502020204030204" pitchFamily="34" charset="0"/>
              </a:rPr>
              <a:t>We have designed and implemented a new whole school approach to Collective Worship, which is progressive from N2 to Y6.</a:t>
            </a: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00" dirty="0">
                <a:solidFill>
                  <a:prstClr val="black"/>
                </a:solidFill>
                <a:latin typeface="Calibri" panose="020F0502020204030204" pitchFamily="34" charset="0"/>
                <a:cs typeface="Calibri" panose="020F0502020204030204" pitchFamily="34" charset="0"/>
              </a:rPr>
              <a:t>Our children remember more and can do more, ready for their learning at KS3 and beyond. Their retention of essential knowledge and skills is improving all the time and they possess a true respect for difference and diversity. </a:t>
            </a:r>
          </a:p>
        </p:txBody>
      </p:sp>
      <p:sp>
        <p:nvSpPr>
          <p:cNvPr id="18" name="6-Point Star 17"/>
          <p:cNvSpPr/>
          <p:nvPr/>
        </p:nvSpPr>
        <p:spPr>
          <a:xfrm>
            <a:off x="8191500" y="2446997"/>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To bring our RE curriculum to life, for our children, through even more visits and visitors, linked to different faiths. </a:t>
            </a:r>
            <a:endParaRPr lang="en-GB" sz="1400" dirty="0">
              <a:solidFill>
                <a:schemeClr val="tx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4950" b="26454"/>
          <a:stretch/>
        </p:blipFill>
        <p:spPr>
          <a:xfrm>
            <a:off x="4553728" y="2178448"/>
            <a:ext cx="3338404" cy="2734515"/>
          </a:xfrm>
          <a:prstGeom prst="rect">
            <a:avLst/>
          </a:prstGeom>
        </p:spPr>
      </p:pic>
    </p:spTree>
    <p:extLst>
      <p:ext uri="{BB962C8B-B14F-4D97-AF65-F5344CB8AC3E}">
        <p14:creationId xmlns:p14="http://schemas.microsoft.com/office/powerpoint/2010/main" val="2416228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103124" y="898213"/>
            <a:ext cx="398577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Our Community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 Anthony </a:t>
            </a:r>
            <a:r>
              <a:rPr kumimoji="0" lang="en-GB" altLang="en-US" sz="1800" b="1" i="0" u="sng"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Concannon</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58285" y="2295874"/>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alibri" panose="020F0502020204030204" pitchFamily="34" charset="0"/>
                <a:cs typeface="Calibri" panose="020F0502020204030204" pitchFamily="34" charset="0"/>
              </a:rPr>
              <a:t> </a:t>
            </a:r>
          </a:p>
          <a:p>
            <a:r>
              <a:rPr lang="en-US" sz="1400" dirty="0">
                <a:solidFill>
                  <a:schemeClr val="tx1"/>
                </a:solidFill>
                <a:latin typeface="Calibri" panose="020F0502020204030204" pitchFamily="34" charset="0"/>
                <a:cs typeface="Calibri" panose="020F0502020204030204" pitchFamily="34" charset="0"/>
              </a:rPr>
              <a:t>Our community lies at the </a:t>
            </a:r>
            <a:r>
              <a:rPr lang="en-US" sz="1400" b="1" dirty="0">
                <a:solidFill>
                  <a:schemeClr val="tx1"/>
                </a:solidFill>
                <a:latin typeface="Calibri" panose="020F0502020204030204" pitchFamily="34" charset="0"/>
                <a:cs typeface="Calibri" panose="020F0502020204030204" pitchFamily="34" charset="0"/>
              </a:rPr>
              <a:t>HEART </a:t>
            </a:r>
            <a:r>
              <a:rPr lang="en-US" sz="1400" dirty="0">
                <a:solidFill>
                  <a:schemeClr val="tx1"/>
                </a:solidFill>
                <a:latin typeface="Calibri" panose="020F0502020204030204" pitchFamily="34" charset="0"/>
                <a:cs typeface="Calibri" panose="020F0502020204030204" pitchFamily="34" charset="0"/>
              </a:rPr>
              <a:t>of everything we do at Britannia Bridge Primary School.</a:t>
            </a:r>
          </a:p>
          <a:p>
            <a:pPr algn="ctr"/>
            <a:endParaRPr lang="en-GB" sz="14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libri" panose="020F0502020204030204" pitchFamily="34" charset="0"/>
              <a:cs typeface="Calibri" panose="020F0502020204030204" pitchFamily="34" charset="0"/>
            </a:endParaRPr>
          </a:p>
          <a:p>
            <a:endParaRPr lang="en-US" sz="1200" dirty="0">
              <a:solidFill>
                <a:schemeClr val="tx1"/>
              </a:solidFill>
              <a:latin typeface="Calibri" panose="020F0502020204030204" pitchFamily="34" charset="0"/>
              <a:cs typeface="Calibri" panose="020F0502020204030204" pitchFamily="34" charset="0"/>
            </a:endParaRPr>
          </a:p>
          <a:p>
            <a:r>
              <a:rPr lang="en-US" sz="1100" dirty="0">
                <a:solidFill>
                  <a:schemeClr val="tx1"/>
                </a:solidFill>
                <a:latin typeface="Calibri" panose="020F0502020204030204" pitchFamily="34" charset="0"/>
                <a:cs typeface="Calibri" panose="020F0502020204030204" pitchFamily="34" charset="0"/>
              </a:rPr>
              <a:t>Friends of Britannia Bridge is our very own Charity. We arrange, promote and oversee the extra-curricular fundraising for our school, which benefits all our children.</a:t>
            </a:r>
          </a:p>
          <a:p>
            <a:pPr algn="ctr"/>
            <a:endParaRPr lang="en-GB" sz="16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latin typeface="Calibri" panose="020F0502020204030204" pitchFamily="34" charset="0"/>
              <a:cs typeface="Calibri" panose="020F0502020204030204" pitchFamily="34" charset="0"/>
            </a:endParaRPr>
          </a:p>
          <a:p>
            <a:pPr algn="ctr"/>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Our community football team, F.C. Britannia, provides the opportunity for all our children to play football and links us </a:t>
            </a:r>
            <a:r>
              <a:rPr lang="en-US" sz="1200" dirty="0">
                <a:solidFill>
                  <a:schemeClr val="tx1"/>
                </a:solidFill>
              </a:rPr>
              <a:t>with the wider community.</a:t>
            </a:r>
          </a:p>
          <a:p>
            <a:pPr lvl="0" algn="ctr"/>
            <a:endParaRPr lang="en-GB" sz="1400" dirty="0">
              <a:solidFill>
                <a:prstClr val="black"/>
              </a:solidFill>
              <a:latin typeface="Calibri" panose="020F0502020204030204" pitchFamily="34" charset="0"/>
              <a:cs typeface="Calibri" panose="020F0502020204030204" pitchFamily="34" charset="0"/>
            </a:endParaRPr>
          </a:p>
        </p:txBody>
      </p:sp>
      <p:sp>
        <p:nvSpPr>
          <p:cNvPr id="18" name="6-Point Star 17"/>
          <p:cNvSpPr/>
          <p:nvPr/>
        </p:nvSpPr>
        <p:spPr>
          <a:xfrm>
            <a:off x="8176001" y="2477406"/>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tx1"/>
              </a:solidFill>
              <a:latin typeface="Calibri" panose="020F0502020204030204" pitchFamily="34" charset="0"/>
              <a:cs typeface="Calibri" panose="020F0502020204030204" pitchFamily="34" charset="0"/>
            </a:endParaRPr>
          </a:p>
          <a:p>
            <a:pPr algn="ctr"/>
            <a:r>
              <a:rPr lang="en-US" sz="1300" dirty="0">
                <a:solidFill>
                  <a:schemeClr val="tx1"/>
                </a:solidFill>
                <a:latin typeface="Calibri" panose="020F0502020204030204" pitchFamily="34" charset="0"/>
                <a:cs typeface="Calibri" panose="020F0502020204030204" pitchFamily="34" charset="0"/>
              </a:rPr>
              <a:t>To encourage more parents/</a:t>
            </a:r>
            <a:r>
              <a:rPr lang="en-US" sz="1300" dirty="0" err="1">
                <a:solidFill>
                  <a:schemeClr val="tx1"/>
                </a:solidFill>
                <a:latin typeface="Calibri" panose="020F0502020204030204" pitchFamily="34" charset="0"/>
                <a:cs typeface="Calibri" panose="020F0502020204030204" pitchFamily="34" charset="0"/>
              </a:rPr>
              <a:t>carers</a:t>
            </a:r>
            <a:r>
              <a:rPr lang="en-US" sz="1300" dirty="0">
                <a:solidFill>
                  <a:schemeClr val="tx1"/>
                </a:solidFill>
                <a:latin typeface="Calibri" panose="020F0502020204030204" pitchFamily="34" charset="0"/>
                <a:cs typeface="Calibri" panose="020F0502020204030204" pitchFamily="34" charset="0"/>
              </a:rPr>
              <a:t> to become involved with Friends of Britannia Bridge to help plan, carry out and oversee the fundraising for our school.</a:t>
            </a:r>
          </a:p>
          <a:p>
            <a:pPr algn="ctr"/>
            <a:endParaRPr lang="en-GB" dirty="0">
              <a:solidFill>
                <a:schemeClr val="tx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4950" b="26145"/>
          <a:stretch/>
        </p:blipFill>
        <p:spPr>
          <a:xfrm>
            <a:off x="4486456" y="2069008"/>
            <a:ext cx="3403168" cy="2672808"/>
          </a:xfrm>
          <a:prstGeom prst="rect">
            <a:avLst/>
          </a:prstGeom>
        </p:spPr>
      </p:pic>
    </p:spTree>
    <p:extLst>
      <p:ext uri="{BB962C8B-B14F-4D97-AF65-F5344CB8AC3E}">
        <p14:creationId xmlns:p14="http://schemas.microsoft.com/office/powerpoint/2010/main" val="270231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307537" y="898213"/>
            <a:ext cx="35769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Science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Mrs Hayley </a:t>
            </a:r>
            <a:r>
              <a:rPr kumimoji="0" lang="en-GB" altLang="en-US" sz="1800" b="1" i="0" u="sng"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Federici</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58285" y="2295874"/>
            <a:ext cx="3042215"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There is now a greater emphasis on practical investigations and our children’s investigation skills.</a:t>
            </a:r>
            <a:endParaRPr lang="en-GB" sz="14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1005840" y="3553097"/>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libri" panose="020F0502020204030204" pitchFamily="34" charset="0"/>
                <a:cs typeface="Calibri" panose="020F0502020204030204" pitchFamily="34" charset="0"/>
              </a:rPr>
              <a:t>We have a robust tracking and assessment system to identify our children’s next steps in science.</a:t>
            </a:r>
            <a:endParaRPr lang="en-GB" sz="16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1005839" y="4756198"/>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black"/>
                </a:solidFill>
                <a:latin typeface="Calibri" panose="020F0502020204030204" pitchFamily="34" charset="0"/>
                <a:cs typeface="Calibri" panose="020F0502020204030204" pitchFamily="34" charset="0"/>
              </a:rPr>
              <a:t>There is a now a higher percentage of our children, who are achieving </a:t>
            </a:r>
            <a:r>
              <a:rPr lang="en-US" sz="1400" b="1" dirty="0">
                <a:solidFill>
                  <a:prstClr val="black"/>
                </a:solidFill>
                <a:latin typeface="Calibri" panose="020F0502020204030204" pitchFamily="34" charset="0"/>
                <a:cs typeface="Calibri" panose="020F0502020204030204" pitchFamily="34" charset="0"/>
              </a:rPr>
              <a:t>A</a:t>
            </a:r>
            <a:r>
              <a:rPr lang="en-US" sz="1400" dirty="0">
                <a:solidFill>
                  <a:prstClr val="black"/>
                </a:solidFill>
                <a:latin typeface="Calibri" panose="020F0502020204030204" pitchFamily="34" charset="0"/>
                <a:cs typeface="Calibri" panose="020F0502020204030204" pitchFamily="34" charset="0"/>
              </a:rPr>
              <a:t>ge </a:t>
            </a:r>
            <a:r>
              <a:rPr lang="en-US" sz="1400" b="1" dirty="0">
                <a:solidFill>
                  <a:prstClr val="black"/>
                </a:solidFill>
                <a:latin typeface="Calibri" panose="020F0502020204030204" pitchFamily="34" charset="0"/>
                <a:cs typeface="Calibri" panose="020F0502020204030204" pitchFamily="34" charset="0"/>
              </a:rPr>
              <a:t>R</a:t>
            </a:r>
            <a:r>
              <a:rPr lang="en-US" sz="1400" dirty="0">
                <a:solidFill>
                  <a:prstClr val="black"/>
                </a:solidFill>
                <a:latin typeface="Calibri" panose="020F0502020204030204" pitchFamily="34" charset="0"/>
                <a:cs typeface="Calibri" panose="020F0502020204030204" pitchFamily="34" charset="0"/>
              </a:rPr>
              <a:t>elated </a:t>
            </a:r>
            <a:r>
              <a:rPr lang="en-US" sz="1400" b="1" dirty="0">
                <a:solidFill>
                  <a:prstClr val="black"/>
                </a:solidFill>
                <a:latin typeface="Calibri" panose="020F0502020204030204" pitchFamily="34" charset="0"/>
                <a:cs typeface="Calibri" panose="020F0502020204030204" pitchFamily="34" charset="0"/>
              </a:rPr>
              <a:t>E</a:t>
            </a:r>
            <a:r>
              <a:rPr lang="en-US" sz="1400" dirty="0">
                <a:solidFill>
                  <a:prstClr val="black"/>
                </a:solidFill>
                <a:latin typeface="Calibri" panose="020F0502020204030204" pitchFamily="34" charset="0"/>
                <a:cs typeface="Calibri" panose="020F0502020204030204" pitchFamily="34" charset="0"/>
              </a:rPr>
              <a:t>xpectations in science.</a:t>
            </a:r>
            <a:endParaRPr lang="en-GB" sz="1400" dirty="0">
              <a:solidFill>
                <a:prstClr val="black"/>
              </a:solidFill>
              <a:latin typeface="Calibri" panose="020F0502020204030204" pitchFamily="34" charset="0"/>
              <a:cs typeface="Calibri" panose="020F0502020204030204" pitchFamily="34" charset="0"/>
            </a:endParaRPr>
          </a:p>
        </p:txBody>
      </p:sp>
      <p:sp>
        <p:nvSpPr>
          <p:cNvPr id="18" name="6-Point Star 17"/>
          <p:cNvSpPr/>
          <p:nvPr/>
        </p:nvSpPr>
        <p:spPr>
          <a:xfrm>
            <a:off x="8239691" y="2477406"/>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cs typeface="Calibri" panose="020F0502020204030204" pitchFamily="34" charset="0"/>
              </a:rPr>
              <a:t>To gain the Primary Science Quality Mark for our school to ensure our provision is the best that it can be for our children. </a:t>
            </a:r>
            <a:endParaRPr lang="en-GB" sz="14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8623" y="1907178"/>
            <a:ext cx="2867025" cy="3822700"/>
          </a:xfrm>
          <a:prstGeom prst="rect">
            <a:avLst/>
          </a:prstGeom>
        </p:spPr>
      </p:pic>
    </p:spTree>
    <p:extLst>
      <p:ext uri="{BB962C8B-B14F-4D97-AF65-F5344CB8AC3E}">
        <p14:creationId xmlns:p14="http://schemas.microsoft.com/office/powerpoint/2010/main" val="3345817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7636" y="282990"/>
            <a:ext cx="1347333" cy="883997"/>
          </a:xfrm>
          <a:prstGeom prst="rect">
            <a:avLst/>
          </a:prstGeom>
        </p:spPr>
      </p:pic>
      <p:pic>
        <p:nvPicPr>
          <p:cNvPr id="5" name="Picture 4"/>
          <p:cNvPicPr>
            <a:picLocks noChangeAspect="1"/>
          </p:cNvPicPr>
          <p:nvPr/>
        </p:nvPicPr>
        <p:blipFill>
          <a:blip r:embed="rId2"/>
          <a:stretch>
            <a:fillRect/>
          </a:stretch>
        </p:blipFill>
        <p:spPr>
          <a:xfrm>
            <a:off x="10251236" y="282990"/>
            <a:ext cx="1347333" cy="883997"/>
          </a:xfrm>
          <a:prstGeom prst="rect">
            <a:avLst/>
          </a:prstGeom>
        </p:spPr>
      </p:pic>
      <p:sp>
        <p:nvSpPr>
          <p:cNvPr id="7" name="Rectangle 3"/>
          <p:cNvSpPr>
            <a:spLocks noChangeArrowheads="1"/>
          </p:cNvSpPr>
          <p:nvPr/>
        </p:nvSpPr>
        <p:spPr bwMode="auto">
          <a:xfrm>
            <a:off x="1201783" y="1907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4"/>
          <p:cNvSpPr>
            <a:spLocks noChangeArrowheads="1"/>
          </p:cNvSpPr>
          <p:nvPr/>
        </p:nvSpPr>
        <p:spPr bwMode="auto">
          <a:xfrm>
            <a:off x="4211452" y="898213"/>
            <a:ext cx="376911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b="1" u="sng" dirty="0">
                <a:latin typeface="Calibri" panose="020F0502020204030204" pitchFamily="34" charset="0"/>
                <a:ea typeface="Calibri" panose="020F0502020204030204" pitchFamily="34" charset="0"/>
                <a:cs typeface="Calibri" panose="020F0502020204030204" pitchFamily="34" charset="0"/>
              </a:rPr>
              <a:t>Music </a:t>
            </a: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Britannia Bridge</a:t>
            </a:r>
            <a:endParaRPr kumimoji="0" lang="en-GB" altLang="en-US" sz="11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Subject Leader: Ms</a:t>
            </a:r>
            <a:r>
              <a:rPr kumimoji="0" lang="en-GB" altLang="en-US" sz="1800" b="1" i="0" u="sng"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Lindsay McKinney</a:t>
            </a:r>
            <a:endParaRPr kumimoji="0" lang="en-GB"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Rectangle 8"/>
          <p:cNvSpPr/>
          <p:nvPr/>
        </p:nvSpPr>
        <p:spPr>
          <a:xfrm>
            <a:off x="1531156" y="1876775"/>
            <a:ext cx="9129689" cy="388696"/>
          </a:xfrm>
          <a:prstGeom prst="rect">
            <a:avLst/>
          </a:prstGeom>
        </p:spPr>
        <p:txBody>
          <a:bodyPr wrap="square">
            <a:spAutoFit/>
          </a:bodyPr>
          <a:lstStyle/>
          <a:p>
            <a:pPr>
              <a:lnSpc>
                <a:spcPct val="107000"/>
              </a:lnSpc>
              <a:spcAft>
                <a:spcPts val="800"/>
              </a:spcAft>
            </a:pP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Strengths </a:t>
            </a:r>
            <a:r>
              <a:rPr lang="en-GB"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GB" u="sng"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Our Next Steps</a:t>
            </a:r>
            <a:endParaRPr lang="en-GB" sz="105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Flowchart: Punched Tape 10"/>
          <p:cNvSpPr/>
          <p:nvPr/>
        </p:nvSpPr>
        <p:spPr>
          <a:xfrm>
            <a:off x="958285" y="2295874"/>
            <a:ext cx="3108960" cy="1188719"/>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libri" panose="020F0502020204030204" pitchFamily="34" charset="0"/>
                <a:cs typeface="Calibri" panose="020F0502020204030204" pitchFamily="34" charset="0"/>
              </a:rPr>
              <a:t>We work closely with outside agencies to provide our children with specialist music teaching and 1:1 tuition.</a:t>
            </a:r>
            <a:endParaRPr lang="en-GB" sz="1200" dirty="0">
              <a:solidFill>
                <a:schemeClr val="tx1"/>
              </a:solidFill>
              <a:latin typeface="Calibri" panose="020F0502020204030204" pitchFamily="34" charset="0"/>
              <a:cs typeface="Calibri" panose="020F0502020204030204" pitchFamily="34" charset="0"/>
            </a:endParaRPr>
          </a:p>
        </p:txBody>
      </p:sp>
      <p:sp>
        <p:nvSpPr>
          <p:cNvPr id="14" name="Flowchart: Punched Tape 13"/>
          <p:cNvSpPr/>
          <p:nvPr/>
        </p:nvSpPr>
        <p:spPr>
          <a:xfrm>
            <a:off x="958285" y="3394358"/>
            <a:ext cx="3108960" cy="151529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We give our children opportunities to showcase their talents. They take part in many community events, such as singing in performances, concerts and shows to develop their musical skills and their social and </a:t>
            </a:r>
            <a:r>
              <a:rPr lang="en-US" sz="1200" dirty="0">
                <a:solidFill>
                  <a:schemeClr val="tx1"/>
                </a:solidFill>
              </a:rPr>
              <a:t>cultural values.</a:t>
            </a:r>
            <a:endParaRPr lang="en-GB" sz="1200" dirty="0">
              <a:solidFill>
                <a:schemeClr val="tx1"/>
              </a:solidFill>
              <a:latin typeface="Calibri" panose="020F0502020204030204" pitchFamily="34" charset="0"/>
              <a:cs typeface="Calibri" panose="020F0502020204030204" pitchFamily="34" charset="0"/>
            </a:endParaRPr>
          </a:p>
        </p:txBody>
      </p:sp>
      <p:sp>
        <p:nvSpPr>
          <p:cNvPr id="17" name="Flowchart: Punched Tape 16"/>
          <p:cNvSpPr/>
          <p:nvPr/>
        </p:nvSpPr>
        <p:spPr>
          <a:xfrm>
            <a:off x="923394" y="4909650"/>
            <a:ext cx="3178741" cy="1301702"/>
          </a:xfrm>
          <a:prstGeom prst="flowChartPunchedTap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000" dirty="0">
                <a:solidFill>
                  <a:schemeClr val="tx1"/>
                </a:solidFill>
                <a:latin typeface="Calibri" panose="020F0502020204030204" pitchFamily="34" charset="0"/>
                <a:cs typeface="Calibri" panose="020F0502020204030204" pitchFamily="34" charset="0"/>
              </a:rPr>
              <a:t>The KAPOW Music Scheme provides all our children with fun and challenging learning experiences. It is progressive, from N2 to Y6, and incorporates integral Continued Professional Development opportunities for our non-specialist staff. </a:t>
            </a:r>
            <a:endParaRPr lang="en-GB" sz="1000" dirty="0">
              <a:solidFill>
                <a:schemeClr val="tx1"/>
              </a:solidFill>
              <a:latin typeface="Calibri" panose="020F0502020204030204" pitchFamily="34" charset="0"/>
              <a:cs typeface="Calibri" panose="020F0502020204030204" pitchFamily="34" charset="0"/>
            </a:endParaRPr>
          </a:p>
        </p:txBody>
      </p:sp>
      <p:sp>
        <p:nvSpPr>
          <p:cNvPr id="18" name="6-Point Star 17"/>
          <p:cNvSpPr/>
          <p:nvPr/>
        </p:nvSpPr>
        <p:spPr>
          <a:xfrm>
            <a:off x="8176951" y="2481954"/>
            <a:ext cx="3229269" cy="3340100"/>
          </a:xfrm>
          <a:prstGeom prst="star6">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cs typeface="Calibri" panose="020F0502020204030204" pitchFamily="34" charset="0"/>
              </a:rPr>
              <a:t>To further improve our assessment process to ensure that we have a clear picture of our children’s progress and attainment, across school. </a:t>
            </a:r>
            <a:endParaRPr lang="en-GB" sz="1200" dirty="0">
              <a:solidFill>
                <a:schemeClr val="tx1"/>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rotWithShape="1">
          <a:blip r:embed="rId3"/>
          <a:srcRect l="13534" t="6381" r="15267"/>
          <a:stretch/>
        </p:blipFill>
        <p:spPr>
          <a:xfrm>
            <a:off x="4728754" y="1985554"/>
            <a:ext cx="2821578" cy="3422468"/>
          </a:xfrm>
          <a:prstGeom prst="rect">
            <a:avLst/>
          </a:prstGeom>
        </p:spPr>
      </p:pic>
    </p:spTree>
    <p:extLst>
      <p:ext uri="{BB962C8B-B14F-4D97-AF65-F5344CB8AC3E}">
        <p14:creationId xmlns:p14="http://schemas.microsoft.com/office/powerpoint/2010/main" val="2145579275"/>
      </p:ext>
    </p:extLst>
  </p:cSld>
  <p:clrMapOvr>
    <a:masterClrMapping/>
  </p:clrMapOvr>
</p:sld>
</file>

<file path=ppt/theme/theme1.xml><?xml version="1.0" encoding="utf-8"?>
<a:theme xmlns:a="http://schemas.openxmlformats.org/drawingml/2006/main" name="Dividend">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043C23E285C5468883C9D745D2B3C9" ma:contentTypeVersion="13" ma:contentTypeDescription="Create a new document." ma:contentTypeScope="" ma:versionID="583d0b6d7d105e862331d7f5643a131c">
  <xsd:schema xmlns:xsd="http://www.w3.org/2001/XMLSchema" xmlns:xs="http://www.w3.org/2001/XMLSchema" xmlns:p="http://schemas.microsoft.com/office/2006/metadata/properties" xmlns:ns3="f2df2079-78ed-49b2-9c10-e53d5877d34b" xmlns:ns4="bc1e6dd9-ff3d-4cb4-a52c-28725ab2ca78" targetNamespace="http://schemas.microsoft.com/office/2006/metadata/properties" ma:root="true" ma:fieldsID="8347b53c25deb363fbcb4359095f6274" ns3:_="" ns4:_="">
    <xsd:import namespace="f2df2079-78ed-49b2-9c10-e53d5877d34b"/>
    <xsd:import namespace="bc1e6dd9-ff3d-4cb4-a52c-28725ab2ca7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df2079-78ed-49b2-9c10-e53d5877d34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c1e6dd9-ff3d-4cb4-a52c-28725ab2ca7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E965B0-0470-4425-89E9-A84B9BFAE4F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2df2079-78ed-49b2-9c10-e53d5877d34b"/>
    <ds:schemaRef ds:uri="http://purl.org/dc/elements/1.1/"/>
    <ds:schemaRef ds:uri="http://schemas.microsoft.com/office/2006/metadata/properties"/>
    <ds:schemaRef ds:uri="bc1e6dd9-ff3d-4cb4-a52c-28725ab2ca78"/>
    <ds:schemaRef ds:uri="http://www.w3.org/XML/1998/namespace"/>
    <ds:schemaRef ds:uri="http://purl.org/dc/dcmitype/"/>
  </ds:schemaRefs>
</ds:datastoreItem>
</file>

<file path=customXml/itemProps2.xml><?xml version="1.0" encoding="utf-8"?>
<ds:datastoreItem xmlns:ds="http://schemas.openxmlformats.org/officeDocument/2006/customXml" ds:itemID="{EE471585-E614-44A8-A9DB-85DA53543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df2079-78ed-49b2-9c10-e53d5877d34b"/>
    <ds:schemaRef ds:uri="bc1e6dd9-ff3d-4cb4-a52c-28725ab2ca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BD8A0F-FFFD-49A1-9C26-6910E9DBA5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866</TotalTime>
  <Words>1572</Words>
  <Application>Microsoft Office PowerPoint</Application>
  <PresentationFormat>Widescreen</PresentationFormat>
  <Paragraphs>124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Gill Sans MT</vt:lpstr>
      <vt:lpstr>Wingdings 2</vt:lpstr>
      <vt:lpstr>Dividend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Hooper</dc:creator>
  <cp:lastModifiedBy>Carol Pidgeon-Duncalf</cp:lastModifiedBy>
  <cp:revision>51</cp:revision>
  <cp:lastPrinted>2021-01-28T18:27:37Z</cp:lastPrinted>
  <dcterms:created xsi:type="dcterms:W3CDTF">2021-01-26T15:36:54Z</dcterms:created>
  <dcterms:modified xsi:type="dcterms:W3CDTF">2023-04-06T16:56:59Z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0x0101004D043C23E285C5468883C9D745D2B3C9</vt:lpwstr>
  </property>
</Properties>
</file>